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0" r:id="rId11"/>
    <p:sldId id="270" r:id="rId12"/>
    <p:sldId id="266" r:id="rId13"/>
    <p:sldId id="267" r:id="rId14"/>
    <p:sldId id="268" r:id="rId15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6536"/>
    <a:srgbClr val="7FA230"/>
    <a:srgbClr val="006600"/>
    <a:srgbClr val="121707"/>
    <a:srgbClr val="F24CD2"/>
    <a:srgbClr val="C06F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660"/>
  </p:normalViewPr>
  <p:slideViewPr>
    <p:cSldViewPr>
      <p:cViewPr>
        <p:scale>
          <a:sx n="118" d="100"/>
          <a:sy n="118" d="100"/>
        </p:scale>
        <p:origin x="-14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F020FF9-BB61-4199-8F85-C1D6D2E2BF2E}" type="datetimeFigureOut">
              <a:rPr lang="ru-RU" smtClean="0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A8293CE-D70F-4E2F-981A-535DAE298D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F94DC64-4E32-4A71-9F85-AD261BB2D9B7}" type="datetimeFigureOut">
              <a:rPr lang="ru-RU" smtClean="0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35DE531-4D30-4517-AB7A-4AEB60F34A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FD6ECB5-BAB6-490A-83BA-AFA9823A149F}" type="datetimeFigureOut">
              <a:rPr lang="ru-RU" smtClean="0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BE61333-BB95-4AF4-B64C-C83F9BB3B8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5C49FB2-78AA-4AB4-AD2B-58007DA5FFBF}" type="datetimeFigureOut">
              <a:rPr lang="ru-RU" smtClean="0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14EE563-163D-4B3B-B440-D7E9E19E57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B9EBED-4F6D-44A2-8B5A-C22CDD4F6F85}" type="datetimeFigureOut">
              <a:rPr lang="ru-RU" smtClean="0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B287864-36E5-4D86-9988-32C7F0C836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71ECD04-2CD8-4F2B-A91F-27B207E2278B}" type="datetimeFigureOut">
              <a:rPr lang="ru-RU" smtClean="0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D19EF64-0528-407F-A295-13226E5E38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97BB1B8-7194-4975-820B-DA9C93A8E7BC}" type="datetimeFigureOut">
              <a:rPr lang="ru-RU" smtClean="0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B04587-8FCC-42C6-9F75-D1EE96B2BA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4AAD9D5-BD92-41FF-B9BC-6D9586889191}" type="datetimeFigureOut">
              <a:rPr lang="ru-RU" smtClean="0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7B2E2F9-AAC4-435C-BBDB-7614C8FF10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31EC2E2-4AE4-432D-9F73-AF8DD637B387}" type="datetimeFigureOut">
              <a:rPr lang="ru-RU" smtClean="0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7ABECE0-A68C-415D-AF2C-F6D76D5AE7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3898B74C-E4E9-473C-B0D7-FCE868EE249C}" type="datetimeFigureOut">
              <a:rPr lang="ru-RU" smtClean="0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2553199-AD87-461A-9420-40676558BB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E3ACD4F-A310-4475-A661-ECF5D8AFF8EC}" type="datetimeFigureOut">
              <a:rPr lang="ru-RU" smtClean="0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C25DAAD-8980-440E-8F61-064B041D68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73E6B93-366C-4647-ACB1-581592A6593D}" type="datetimeFigureOut">
              <a:rPr lang="ru-RU" smtClean="0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9EB9AB5-9008-40C1-A997-3DAED6D1AA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eais.rkn.gov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mailto:zapret-info@rkn.gov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gorsk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rkn.gov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eais.rkn.gov.ru/feedbac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39" y="692696"/>
            <a:ext cx="7344815" cy="4465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Памятка</a:t>
            </a:r>
            <a:endParaRPr lang="ru-RU" sz="2800" dirty="0">
              <a:solidFill>
                <a:schemeClr val="accent3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по реагированию на информацию, причиняющую вред здоровью и развитию детей, распространяемую в сети Интернет</a:t>
            </a:r>
          </a:p>
          <a:p>
            <a:pPr algn="ctr">
              <a:spcAft>
                <a:spcPts val="0"/>
              </a:spcAft>
            </a:pP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ru-RU" sz="2800" i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Настоящая памятка разработана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800" i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для работников социальных служб и педагогов, родителей, представителей общественных организаций, граждан, которые являются пользователями сети Интернет.</a:t>
            </a:r>
            <a:endParaRPr lang="ru-RU" sz="2800" dirty="0">
              <a:solidFill>
                <a:schemeClr val="accent3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06338"/>
            <a:ext cx="810709" cy="81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344035"/>
            <a:ext cx="7848872" cy="2251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Через некоторое время Вы получаете первичную обратную информацию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: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solidFill>
                <a:schemeClr val="accent3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а) 1-ое электронное сообщение: </a:t>
            </a:r>
            <a:endParaRPr lang="ru-RU" dirty="0" smtClean="0">
              <a:solidFill>
                <a:schemeClr val="accent3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течение нескольких дней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Роскомнадзор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направляет на указанную Вами электронную почту информацию о том, что будет проведена проверка указанного Вами ресурса на наличие материалов с противоправным контентом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>
              <a:solidFill>
                <a:schemeClr val="accent3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034" name="Picture 10" descr="J:\АРХИВ\БЕКАП\БАЗА_01.09.2016\ВАУ_ПРОЕКТЫ\Паблик_суицид\Паблик_суицид\Роскомнадзор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5503"/>
            <a:ext cx="7776864" cy="3775825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06338"/>
            <a:ext cx="810709" cy="81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25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676" y="332656"/>
            <a:ext cx="7848872" cy="134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б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) 2-ое электронное сообщение: </a:t>
            </a:r>
            <a:endParaRPr lang="ru-RU" dirty="0" smtClean="0">
              <a:solidFill>
                <a:schemeClr val="accent3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Роскомнадзор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направляет информацию о проведённой проверке указанного Вами ресурса и сообщает о том, содержит или не содержит направленный Вами электронный ресурс противоправный контент.</a:t>
            </a:r>
            <a:endParaRPr lang="ru-RU" sz="1400" dirty="0">
              <a:solidFill>
                <a:schemeClr val="accent3">
                  <a:lumMod val="75000"/>
                </a:schemeClr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2290" name="Picture 2" descr="J:\АРХИВ\БЕКАП\БАЗА_01.09.2016\ВАУ_ПРОЕКТЫ\Паблик_суицид\Паблик_суицид\Роскомнадзор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7614742" cy="396044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06338"/>
            <a:ext cx="810709" cy="81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67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7" y="198735"/>
            <a:ext cx="1944217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Для того, чтобы проверить внесён ли указанный Вами ресурс в Единый реестр, Вам необходимо ввести искомый ресурс и защитный код на странице: </a:t>
            </a:r>
            <a:r>
              <a:rPr lang="ru-RU" sz="1600" u="sng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hlinkClick r:id="rId2"/>
              </a:rPr>
              <a:t>http://eais.rkn.gov.ru</a:t>
            </a:r>
            <a:r>
              <a:rPr lang="ru-RU" sz="1600" u="sng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hlinkClick r:id="rId2"/>
              </a:rPr>
              <a:t>/</a:t>
            </a:r>
            <a:endParaRPr lang="ru-RU" sz="1600" dirty="0" smtClean="0">
              <a:solidFill>
                <a:schemeClr val="accent3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1600" dirty="0">
              <a:solidFill>
                <a:schemeClr val="accent3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Для того, чтобы проверить заблокирован ли искомый ресурс, Вам необходимо ввести электронный адрес искомого ресурса в поисковую систему Интернет.</a:t>
            </a:r>
            <a:endParaRPr lang="ru-RU" sz="1600" dirty="0">
              <a:solidFill>
                <a:schemeClr val="accent3">
                  <a:lumMod val="75000"/>
                </a:schemeClr>
              </a:solidFill>
              <a:effectLst/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0242" name="Picture 2" descr="C:\Users\USER\Desktop\наборка\роскомнадзор\Рисунок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342" y="764704"/>
            <a:ext cx="5814058" cy="5533861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06338"/>
            <a:ext cx="810709" cy="81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29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32607"/>
            <a:ext cx="7344816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В случае, если страница сайта не внесена в Единый реестр и не заблокирована, а Вам поступало электронное сообщение о наличии противоправного контента, Вам необходимо обратиться на горячую линию Единого реестра по электронному адресу </a:t>
            </a:r>
            <a:r>
              <a:rPr lang="ru-RU" u="sng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hlinkClick r:id="rId2"/>
              </a:rPr>
              <a:t>zapret-info@rkn.gov.ru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(предварительно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ознакомившись с регламентом работы горячей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линии, осуществляемой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посредством электронных сообщений).</a:t>
            </a:r>
            <a:endParaRPr lang="ru-RU" sz="1400" dirty="0">
              <a:solidFill>
                <a:schemeClr val="accent3">
                  <a:lumMod val="75000"/>
                </a:schemeClr>
              </a:solidFill>
              <a:effectLst/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527442"/>
            <a:ext cx="7344816" cy="102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Узнать ответы на типичные вопросы, которые возникают при обращении в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Роскомнадзор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, Вы можете на специальной вкладке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http://eais.rkn.gov.ru/faq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/</a:t>
            </a:r>
            <a:endParaRPr lang="ru-RU" dirty="0" smtClean="0">
              <a:solidFill>
                <a:schemeClr val="accent3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9219" name="Picture 3" descr="C:\Users\USER\Desktop\наборка\роскомнадзор\Рисунок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41204"/>
            <a:ext cx="6696744" cy="283088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06338"/>
            <a:ext cx="810709" cy="81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05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1"/>
            <a:ext cx="7632848" cy="589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Будем рады Вашей обратной информации о результате успешного блокирования страниц сайтов, содержащих противоправную информацию.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dirty="0" smtClean="0">
              <a:solidFill>
                <a:schemeClr val="accent3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chemeClr val="accent3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Для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этого Вы можете направить на электронный адрес </a:t>
            </a:r>
            <a:endParaRPr lang="en-US" dirty="0" smtClean="0">
              <a:solidFill>
                <a:schemeClr val="accent3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en-US" dirty="0" smtClean="0">
              <a:solidFill>
                <a:schemeClr val="accent3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Территориальной комиссии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по делам несовершеннолетних и защите их прав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при администрации города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Югорска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en-US" sz="1600" b="1" dirty="0" smtClean="0">
              <a:solidFill>
                <a:schemeClr val="accent3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ugdeti@list.ru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en-US" b="1" dirty="0" smtClean="0">
              <a:solidFill>
                <a:schemeClr val="accent3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endParaRPr lang="en-US" dirty="0" smtClean="0">
              <a:solidFill>
                <a:schemeClr val="accent3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сообщение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, в котором рассказать об успешном опыте реагирования на информацию, наносящую вред здоровью и развитию детей, распространяемую в сети Интернет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solidFill>
                <a:schemeClr val="accent3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Мы готовы опубликовать предоставленную Вами информацию на нашем сайте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hlinkClick r:id="rId2"/>
              </a:rPr>
              <a:t>http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hlinkClick r:id="rId2"/>
              </a:rPr>
              <a:t>://ugorsk.ru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hlinkClick r:id="rId2"/>
              </a:rPr>
              <a:t>/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для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того, чтобы познакомить с ней широкий круг пользователей сети Интернет и неравнодушных людей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endParaRPr lang="ru-RU" sz="1400" dirty="0">
              <a:solidFill>
                <a:schemeClr val="accent3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Совместными усилиями мы можем многое!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06338"/>
            <a:ext cx="810709" cy="81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72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499350" cy="86409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Уважаемы</a:t>
            </a:r>
            <a:r>
              <a:rPr lang="ru-RU" sz="3200" dirty="0"/>
              <a:t>е</a:t>
            </a:r>
            <a:r>
              <a:rPr lang="ru-RU" sz="3200" dirty="0" smtClean="0"/>
              <a:t> пользователи </a:t>
            </a:r>
            <a:r>
              <a:rPr lang="ru-RU" sz="3200" dirty="0"/>
              <a:t>сети Интернет</a:t>
            </a:r>
            <a:r>
              <a:rPr lang="ru-RU" sz="3200" dirty="0" smtClean="0"/>
              <a:t>!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63545" y="1412776"/>
            <a:ext cx="7056784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К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информации, причиняющей вред здоровью и развитию детей, а также запрещенной для распространения среди детей, относится информация, указанная в статье 5 Федерального закона от 29.12.2010 № 436 «О защите детей от информации, причиняющей вред их здоровью и развитию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».</a:t>
            </a:r>
            <a:endParaRPr lang="ru-RU" sz="1400" dirty="0">
              <a:solidFill>
                <a:schemeClr val="accent3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dirty="0" smtClean="0">
              <a:solidFill>
                <a:schemeClr val="accent3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Если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Вы обнаружили в сети Интернет информацию, причиняющую вред здоровью и развитию ребенка, и Вы хотите ограничить доступ к данной информации (заблокировать страницу или сайт), Вам необходимо подать заявку в электронном виде на сайте Федеральной службы по надзору в сфере связи, информационных технологий и массовых коммуникаций (далее -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Роскомнадзор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)  </a:t>
            </a:r>
            <a:endParaRPr lang="ru-RU" dirty="0" smtClean="0">
              <a:solidFill>
                <a:schemeClr val="accent3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4000" u="sng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hlinkClick r:id="rId2"/>
              </a:rPr>
              <a:t>http</a:t>
            </a:r>
            <a:r>
              <a:rPr lang="ru-RU" sz="4000" u="sng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hlinkClick r:id="rId2"/>
              </a:rPr>
              <a:t>://rkn.gov.ru/</a:t>
            </a:r>
            <a:r>
              <a:rPr lang="ru-RU" sz="40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4000" dirty="0">
              <a:solidFill>
                <a:schemeClr val="accent3">
                  <a:lumMod val="75000"/>
                </a:schemeClr>
              </a:solidFill>
              <a:effectLst/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06338"/>
            <a:ext cx="810709" cy="81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4399" y="188640"/>
            <a:ext cx="756084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Чтобы подать заявку в электронном виде в Единый реестр доменных имен, указателей страниц сайтов в сети «Интернет» и сетевых адресов, позволяющих идентифицировать сайты в сети «Интернет», содержащие информацию, распространение которой в Российской Федерации запрещено, Вам необходимо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: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1600" dirty="0">
              <a:solidFill>
                <a:schemeClr val="accent3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а) зайти на Единый реестр доменных имен сайта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Роскомнадзора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b="1" u="sng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hlinkClick r:id="rId2"/>
              </a:rPr>
              <a:t>http://eais.rkn.gov.ru/feedback/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в раздел «Приём сообщений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».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2050" name="Picture 2" descr="C:\Users\USER\Desktop\наборка\роскомнадзор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699" y="2444110"/>
            <a:ext cx="7229898" cy="3719779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06338"/>
            <a:ext cx="810709" cy="81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40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58405"/>
            <a:ext cx="727280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б) заполнить форму заявки в электронном виде (обращаем внимание на поля, обязательные для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заполнения *)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334" y="1094288"/>
            <a:ext cx="6981106" cy="55030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06338"/>
            <a:ext cx="810709" cy="81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7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712731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) копировать ссылку, содержащую, по Вашему мнению, запрещённую информацию и указать данный адрес в строке «Указатель страницы сайта в сети «Интернет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4099" name="Picture 3" descr="C:\Users\USER\Desktop\наборка\роскомнадзор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147" y="1916832"/>
            <a:ext cx="6981825" cy="401955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06338"/>
            <a:ext cx="810709" cy="81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14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6692"/>
            <a:ext cx="756084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г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) выбрать источник и тип информации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(например, признаки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призыва к самоубийству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5122" name="Picture 2" descr="C:\Users\USER\Desktop\наборка\роскомнадзор\Рисунок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457" y="925334"/>
            <a:ext cx="5622578" cy="267594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наборка\роскомнадзор\Рисунок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51" y="3717032"/>
            <a:ext cx="5042322" cy="278710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06338"/>
            <a:ext cx="810709" cy="81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58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42012"/>
            <a:ext cx="6521325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) сделать Скриншот страницы с запрещённой информацией </a:t>
            </a:r>
            <a:endParaRPr lang="ru-RU" sz="1600" b="1" dirty="0" smtClean="0">
              <a:solidFill>
                <a:schemeClr val="accent3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457200" lvl="0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при  желании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6146" name="Picture 2" descr="C:\Users\USER\Desktop\наборка\роскомнадзор\Рисунок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114" y="1340768"/>
            <a:ext cx="6129883" cy="516994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06338"/>
            <a:ext cx="810709" cy="81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77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32"/>
            <a:ext cx="754738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) в зависимости от содержания страницы выбрать, какую информацию содержит данный сайт: видео изображения, фото изображения, текст,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online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-трансляция, другая информация (можно выбрать все пункты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)</a:t>
            </a:r>
          </a:p>
          <a:p>
            <a:pPr marL="457200" lvl="0" algn="just">
              <a:lnSpc>
                <a:spcPct val="115000"/>
              </a:lnSpc>
              <a:spcAft>
                <a:spcPts val="0"/>
              </a:spcAft>
            </a:pPr>
            <a:endParaRPr lang="ru-RU" sz="1600" b="1" dirty="0" smtClean="0">
              <a:solidFill>
                <a:schemeClr val="accent3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457200" lvl="0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ж) обязательно указать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способ доступа к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информации (свободный или ограниченный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marL="457200" lvl="0" algn="just">
              <a:lnSpc>
                <a:spcPct val="115000"/>
              </a:lnSpc>
              <a:spcAft>
                <a:spcPts val="0"/>
              </a:spcAft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7171" name="Picture 3" descr="C:\Users\USER\Desktop\наборка\роскомнадзор\Рисунок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741" y="1916832"/>
            <a:ext cx="6867525" cy="447675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06338"/>
            <a:ext cx="810709" cy="81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20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727280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з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) заполнить данные о себе и ввести защитный код (отметить поле «направлять ответ по эл. почте»).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2204864"/>
            <a:ext cx="1800200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Данные о себе заполнять не обязательно 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(но желательно)</a:t>
            </a:r>
          </a:p>
          <a:p>
            <a:endParaRPr lang="ru-RU" sz="1600" dirty="0" smtClean="0">
              <a:solidFill>
                <a:srgbClr val="C00000"/>
              </a:solidFill>
            </a:endParaRPr>
          </a:p>
          <a:p>
            <a:endParaRPr lang="ru-RU" sz="1600" dirty="0" smtClean="0">
              <a:solidFill>
                <a:srgbClr val="C00000"/>
              </a:solidFill>
            </a:endParaRPr>
          </a:p>
          <a:p>
            <a:endParaRPr lang="ru-RU" sz="1600" dirty="0" smtClean="0">
              <a:solidFill>
                <a:srgbClr val="C00000"/>
              </a:solidFill>
            </a:endParaRPr>
          </a:p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Электронная почта указывается для связи с Вами о результатах рассмотрения Вашей заявки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24744"/>
            <a:ext cx="559177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06338"/>
            <a:ext cx="810709" cy="81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09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1702</TotalTime>
  <Words>430</Words>
  <Application>Microsoft Office PowerPoint</Application>
  <PresentationFormat>Экран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Презентация PowerPoint</vt:lpstr>
      <vt:lpstr>Уважаемые пользователи сети Интернет!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«КТО МЫ И ЧТО МЫ!?»  Итоги деятельности участников «Соглашения о совместной деятельности комиссий по делам несовершеннолетних и защите их прав (30) субъектов Российской Федерации» за 5 лет</dc:title>
  <dc:creator>Ольга</dc:creator>
  <cp:lastModifiedBy>Лыпелмен Юрий Семенович</cp:lastModifiedBy>
  <cp:revision>78</cp:revision>
  <cp:lastPrinted>2017-02-14T04:18:56Z</cp:lastPrinted>
  <dcterms:created xsi:type="dcterms:W3CDTF">2013-10-31T18:06:16Z</dcterms:created>
  <dcterms:modified xsi:type="dcterms:W3CDTF">2017-02-14T04:18:57Z</dcterms:modified>
</cp:coreProperties>
</file>